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61" r:id="rId4"/>
    <p:sldId id="263" r:id="rId5"/>
    <p:sldId id="264" r:id="rId6"/>
    <p:sldId id="265" r:id="rId7"/>
    <p:sldId id="259" r:id="rId8"/>
    <p:sldId id="260" r:id="rId9"/>
    <p:sldId id="266" r:id="rId10"/>
    <p:sldId id="267" r:id="rId11"/>
    <p:sldId id="268"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75258537-DF6A-4B29-B3C5-98D2D2D51CCD}" type="datetimeFigureOut">
              <a:rPr lang="en-AU" smtClean="0"/>
              <a:t>26/05/2013</a:t>
            </a:fld>
            <a:endParaRPr lang="en-AU"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AU"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0DA6AFC-E06A-45FC-B446-F467A5E0F0C8}" type="slidenum">
              <a:rPr lang="en-AU" smtClean="0"/>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90DA6AFC-E06A-45FC-B446-F467A5E0F0C8}" type="slidenum">
              <a:rPr lang="en-AU" smtClean="0"/>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90DA6AFC-E06A-45FC-B446-F467A5E0F0C8}" type="slidenum">
              <a:rPr lang="en-AU" smtClean="0"/>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90DA6AFC-E06A-45FC-B446-F467A5E0F0C8}" type="slidenum">
              <a:rPr lang="en-AU" smtClean="0"/>
              <a:t>‹#›</a:t>
            </a:fld>
            <a:endParaRPr lang="en-AU"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90DA6AFC-E06A-45FC-B446-F467A5E0F0C8}" type="slidenum">
              <a:rPr lang="en-AU" smtClean="0"/>
              <a:t>‹#›</a:t>
            </a:fld>
            <a:endParaRPr lang="en-AU"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90DA6AFC-E06A-45FC-B446-F467A5E0F0C8}" type="slidenum">
              <a:rPr lang="en-AU" smtClean="0"/>
              <a:t>‹#›</a:t>
            </a:fld>
            <a:endParaRPr lang="en-AU"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8" name="Footer Placeholder 7"/>
          <p:cNvSpPr>
            <a:spLocks noGrp="1"/>
          </p:cNvSpPr>
          <p:nvPr>
            <p:ph type="ftr" sz="quarter" idx="11"/>
          </p:nvPr>
        </p:nvSpPr>
        <p:spPr/>
        <p:txBody>
          <a:bodyPr/>
          <a:lstStyle>
            <a:extLst/>
          </a:lstStyle>
          <a:p>
            <a:endParaRPr lang="en-AU" dirty="0"/>
          </a:p>
        </p:txBody>
      </p:sp>
      <p:sp>
        <p:nvSpPr>
          <p:cNvPr id="9" name="Slide Number Placeholder 8"/>
          <p:cNvSpPr>
            <a:spLocks noGrp="1"/>
          </p:cNvSpPr>
          <p:nvPr>
            <p:ph type="sldNum" sz="quarter" idx="12"/>
          </p:nvPr>
        </p:nvSpPr>
        <p:spPr/>
        <p:txBody>
          <a:bodyPr/>
          <a:lstStyle>
            <a:extLst/>
          </a:lstStyle>
          <a:p>
            <a:fld id="{90DA6AFC-E06A-45FC-B446-F467A5E0F0C8}" type="slidenum">
              <a:rPr lang="en-AU" smtClean="0"/>
              <a:t>‹#›</a:t>
            </a:fld>
            <a:endParaRPr lang="en-AU"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4" name="Footer Placeholder 3"/>
          <p:cNvSpPr>
            <a:spLocks noGrp="1"/>
          </p:cNvSpPr>
          <p:nvPr>
            <p:ph type="ftr" sz="quarter" idx="11"/>
          </p:nvPr>
        </p:nvSpPr>
        <p:spPr/>
        <p:txBody>
          <a:bodyPr/>
          <a:lstStyle>
            <a:extLst/>
          </a:lstStyle>
          <a:p>
            <a:endParaRPr lang="en-AU" dirty="0"/>
          </a:p>
        </p:txBody>
      </p:sp>
      <p:sp>
        <p:nvSpPr>
          <p:cNvPr id="5" name="Slide Number Placeholder 4"/>
          <p:cNvSpPr>
            <a:spLocks noGrp="1"/>
          </p:cNvSpPr>
          <p:nvPr>
            <p:ph type="sldNum" sz="quarter" idx="12"/>
          </p:nvPr>
        </p:nvSpPr>
        <p:spPr/>
        <p:txBody>
          <a:bodyPr/>
          <a:lstStyle>
            <a:extLst/>
          </a:lstStyle>
          <a:p>
            <a:fld id="{90DA6AFC-E06A-45FC-B446-F467A5E0F0C8}" type="slidenum">
              <a:rPr lang="en-AU" smtClean="0"/>
              <a:t>‹#›</a:t>
            </a:fld>
            <a:endParaRPr lang="en-AU"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5258537-DF6A-4B29-B3C5-98D2D2D51CCD}" type="datetimeFigureOut">
              <a:rPr lang="en-AU" smtClean="0"/>
              <a:t>26/05/2013</a:t>
            </a:fld>
            <a:endParaRPr lang="en-AU" dirty="0"/>
          </a:p>
        </p:txBody>
      </p:sp>
      <p:sp>
        <p:nvSpPr>
          <p:cNvPr id="3" name="Footer Placeholder 2"/>
          <p:cNvSpPr>
            <a:spLocks noGrp="1"/>
          </p:cNvSpPr>
          <p:nvPr>
            <p:ph type="ftr" sz="quarter" idx="11"/>
          </p:nvPr>
        </p:nvSpPr>
        <p:spPr/>
        <p:txBody>
          <a:bodyPr/>
          <a:lstStyle>
            <a:extLst/>
          </a:lstStyle>
          <a:p>
            <a:endParaRPr lang="en-AU" dirty="0"/>
          </a:p>
        </p:txBody>
      </p:sp>
      <p:sp>
        <p:nvSpPr>
          <p:cNvPr id="4" name="Slide Number Placeholder 3"/>
          <p:cNvSpPr>
            <a:spLocks noGrp="1"/>
          </p:cNvSpPr>
          <p:nvPr>
            <p:ph type="sldNum" sz="quarter" idx="12"/>
          </p:nvPr>
        </p:nvSpPr>
        <p:spPr/>
        <p:txBody>
          <a:bodyPr/>
          <a:lstStyle>
            <a:extLst/>
          </a:lstStyle>
          <a:p>
            <a:fld id="{90DA6AFC-E06A-45FC-B446-F467A5E0F0C8}" type="slidenum">
              <a:rPr lang="en-AU" smtClean="0"/>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75258537-DF6A-4B29-B3C5-98D2D2D51CCD}" type="datetimeFigureOut">
              <a:rPr lang="en-AU" smtClean="0"/>
              <a:t>26/05/2013</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90DA6AFC-E06A-45FC-B446-F467A5E0F0C8}" type="slidenum">
              <a:rPr lang="en-AU" smtClean="0"/>
              <a:t>‹#›</a:t>
            </a:fld>
            <a:endParaRPr lang="en-AU"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75258537-DF6A-4B29-B3C5-98D2D2D51CCD}" type="datetimeFigureOut">
              <a:rPr lang="en-AU" smtClean="0"/>
              <a:t>26/05/2013</a:t>
            </a:fld>
            <a:endParaRPr lang="en-AU"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AU"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0DA6AFC-E06A-45FC-B446-F467A5E0F0C8}" type="slidenum">
              <a:rPr lang="en-AU" smtClean="0"/>
              <a:t>‹#›</a:t>
            </a:fld>
            <a:endParaRPr lang="en-AU"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5258537-DF6A-4B29-B3C5-98D2D2D51CCD}" type="datetimeFigureOut">
              <a:rPr lang="en-AU" smtClean="0"/>
              <a:t>26/05/2013</a:t>
            </a:fld>
            <a:endParaRPr lang="en-AU"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AU"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0DA6AFC-E06A-45FC-B446-F467A5E0F0C8}" type="slidenum">
              <a:rPr lang="en-AU" smtClean="0"/>
              <a:t>‹#›</a:t>
            </a:fld>
            <a:endParaRPr lang="en-AU"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752601"/>
            <a:ext cx="8062664" cy="1829761"/>
          </a:xfrm>
        </p:spPr>
        <p:txBody>
          <a:bodyPr>
            <a:normAutofit fontScale="90000"/>
          </a:bodyPr>
          <a:lstStyle/>
          <a:p>
            <a:r>
              <a:rPr lang="en-AU" dirty="0" smtClean="0"/>
              <a:t>Methods of Constitutional Change: High Court decisions</a:t>
            </a:r>
            <a:endParaRPr lang="en-AU" dirty="0"/>
          </a:p>
        </p:txBody>
      </p:sp>
      <p:sp>
        <p:nvSpPr>
          <p:cNvPr id="3" name="Subtitle 2"/>
          <p:cNvSpPr>
            <a:spLocks noGrp="1"/>
          </p:cNvSpPr>
          <p:nvPr>
            <p:ph type="subTitle" idx="1"/>
          </p:nvPr>
        </p:nvSpPr>
        <p:spPr/>
        <p:txBody>
          <a:bodyPr/>
          <a:lstStyle/>
          <a:p>
            <a:r>
              <a:rPr lang="en-AU" dirty="0" smtClean="0"/>
              <a:t>By: Julia Pedulla</a:t>
            </a:r>
            <a:endParaRPr lang="en-AU" dirty="0"/>
          </a:p>
        </p:txBody>
      </p:sp>
    </p:spTree>
    <p:extLst>
      <p:ext uri="{BB962C8B-B14F-4D97-AF65-F5344CB8AC3E}">
        <p14:creationId xmlns:p14="http://schemas.microsoft.com/office/powerpoint/2010/main" val="41149618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2776"/>
            <a:ext cx="8435280" cy="5116024"/>
          </a:xfrm>
        </p:spPr>
        <p:txBody>
          <a:bodyPr>
            <a:normAutofit lnSpcReduction="10000"/>
          </a:bodyPr>
          <a:lstStyle/>
          <a:p>
            <a:r>
              <a:rPr lang="en-AU" sz="2000" dirty="0" smtClean="0"/>
              <a:t>Phase 4: Activism (1970-1996)</a:t>
            </a:r>
          </a:p>
          <a:p>
            <a:pPr marL="527050" indent="-255588">
              <a:buFont typeface="Wingdings" pitchFamily="2" charset="2"/>
              <a:buChar char="§"/>
            </a:pPr>
            <a:r>
              <a:rPr lang="en-AU" sz="2000" dirty="0" smtClean="0"/>
              <a:t>Under Chief Justice Barwick (1964-81) and </a:t>
            </a:r>
            <a:r>
              <a:rPr lang="en-AU" sz="2000" dirty="0"/>
              <a:t>Chief Justice</a:t>
            </a:r>
            <a:r>
              <a:rPr lang="en-AU" sz="2000" dirty="0" smtClean="0"/>
              <a:t> Mason (1987-95) the High Court adopted a broader interpretation of Cth powers</a:t>
            </a:r>
          </a:p>
          <a:p>
            <a:pPr marL="527050" indent="-255588">
              <a:buFont typeface="Wingdings" pitchFamily="2" charset="2"/>
              <a:buChar char="§"/>
            </a:pPr>
            <a:r>
              <a:rPr lang="en-AU" sz="2000" dirty="0" smtClean="0"/>
              <a:t>Example: in the </a:t>
            </a:r>
            <a:r>
              <a:rPr lang="en-AU" sz="2000" i="1" dirty="0" smtClean="0"/>
              <a:t>Payroll Tax Case</a:t>
            </a:r>
            <a:r>
              <a:rPr lang="en-AU" sz="2000" dirty="0" smtClean="0"/>
              <a:t> (1971) the Court found that the Cth had the power to tax a state’s public service payroll</a:t>
            </a:r>
          </a:p>
          <a:p>
            <a:pPr marL="527050" indent="-255588">
              <a:buFont typeface="Wingdings" pitchFamily="2" charset="2"/>
              <a:buChar char="§"/>
            </a:pPr>
            <a:r>
              <a:rPr lang="en-AU" sz="2000" dirty="0" smtClean="0"/>
              <a:t>In the </a:t>
            </a:r>
            <a:r>
              <a:rPr lang="en-AU" sz="2000" i="1" dirty="0" smtClean="0"/>
              <a:t>Concrete Pipes Case</a:t>
            </a:r>
            <a:r>
              <a:rPr lang="en-AU" sz="2000" dirty="0" smtClean="0"/>
              <a:t> (1971)  it took a broad view over of Cth power under s51(xx) to regulate corporations</a:t>
            </a:r>
          </a:p>
          <a:p>
            <a:pPr marL="527050" indent="-255588">
              <a:buFont typeface="Wingdings" pitchFamily="2" charset="2"/>
              <a:buChar char="§"/>
            </a:pPr>
            <a:r>
              <a:rPr lang="en-AU" sz="2000" dirty="0" smtClean="0"/>
              <a:t>In </a:t>
            </a:r>
            <a:r>
              <a:rPr lang="en-AU" sz="2000" i="1" dirty="0" smtClean="0"/>
              <a:t>Koowarta </a:t>
            </a:r>
            <a:r>
              <a:rPr lang="en-AU" sz="2000" dirty="0" smtClean="0"/>
              <a:t>(1982) and </a:t>
            </a:r>
            <a:r>
              <a:rPr lang="en-AU" sz="2000" i="1" dirty="0" smtClean="0"/>
              <a:t>Tasmanian Dams</a:t>
            </a:r>
            <a:r>
              <a:rPr lang="en-AU" sz="2000" dirty="0" smtClean="0"/>
              <a:t> (1983) the High Court allowed the extension of Cth action into areas of residual (state) power by finding Cth law valid under s51 (xxix) external affairs power</a:t>
            </a:r>
          </a:p>
          <a:p>
            <a:pPr marL="527050" indent="-255588">
              <a:buFont typeface="Wingdings" pitchFamily="2" charset="2"/>
              <a:buChar char="§"/>
            </a:pPr>
            <a:r>
              <a:rPr lang="en-AU" sz="2000" dirty="0" smtClean="0"/>
              <a:t>In </a:t>
            </a:r>
            <a:r>
              <a:rPr lang="en-AU" sz="2000" i="1" dirty="0" smtClean="0"/>
              <a:t>Capital Television</a:t>
            </a:r>
            <a:r>
              <a:rPr lang="en-AU" sz="2000" dirty="0" smtClean="0"/>
              <a:t> (1992) and Theophanous (1992) the Court found that the basis of the Constitution in representative government created ‘implied rights’ of individuals that could not be transgressed by Cth law</a:t>
            </a:r>
          </a:p>
          <a:p>
            <a:pPr marL="527050" indent="-255588">
              <a:buFont typeface="Wingdings" pitchFamily="2" charset="2"/>
              <a:buChar char="§"/>
            </a:pPr>
            <a:endParaRPr lang="en-AU" sz="2000" dirty="0"/>
          </a:p>
        </p:txBody>
      </p:sp>
      <p:sp>
        <p:nvSpPr>
          <p:cNvPr id="3" name="Title 2"/>
          <p:cNvSpPr>
            <a:spLocks noGrp="1"/>
          </p:cNvSpPr>
          <p:nvPr>
            <p:ph type="title"/>
          </p:nvPr>
        </p:nvSpPr>
        <p:spPr/>
        <p:txBody>
          <a:bodyPr/>
          <a:lstStyle/>
          <a:p>
            <a:pPr algn="ctr"/>
            <a:r>
              <a:rPr lang="en-AU" dirty="0"/>
              <a:t>Phases of the High Court</a:t>
            </a:r>
          </a:p>
        </p:txBody>
      </p:sp>
    </p:spTree>
    <p:extLst>
      <p:ext uri="{BB962C8B-B14F-4D97-AF65-F5344CB8AC3E}">
        <p14:creationId xmlns:p14="http://schemas.microsoft.com/office/powerpoint/2010/main" val="3937128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052736"/>
            <a:ext cx="8496944" cy="5472608"/>
          </a:xfrm>
        </p:spPr>
        <p:txBody>
          <a:bodyPr>
            <a:noAutofit/>
          </a:bodyPr>
          <a:lstStyle/>
          <a:p>
            <a:r>
              <a:rPr lang="en-AU" sz="1700" dirty="0" smtClean="0"/>
              <a:t>Contemporary approaches (since 1996)</a:t>
            </a:r>
          </a:p>
          <a:p>
            <a:pPr marL="530225" indent="-265113">
              <a:buFont typeface="Wingdings" pitchFamily="2" charset="2"/>
              <a:buChar char="§"/>
            </a:pPr>
            <a:r>
              <a:rPr lang="en-AU" sz="1700" dirty="0" smtClean="0"/>
              <a:t>The appointment of Chief Justice Gleeson in 1998, and appointments of Justices Hayne, Callinan, and Heyden, gave Court more conservative tendency</a:t>
            </a:r>
          </a:p>
          <a:p>
            <a:pPr marL="530225" indent="-265113">
              <a:buFont typeface="Wingdings" pitchFamily="2" charset="2"/>
              <a:buChar char="§"/>
            </a:pPr>
            <a:r>
              <a:rPr lang="en-AU" sz="1700" dirty="0" smtClean="0"/>
              <a:t>Their decisions have been legalist rather than activist</a:t>
            </a:r>
          </a:p>
          <a:p>
            <a:pPr marL="530225" indent="-265113">
              <a:buFont typeface="Wingdings" pitchFamily="2" charset="2"/>
              <a:buChar char="§"/>
            </a:pPr>
            <a:r>
              <a:rPr lang="en-AU" sz="1700" dirty="0" smtClean="0"/>
              <a:t>In </a:t>
            </a:r>
            <a:r>
              <a:rPr lang="en-AU" sz="1700" i="1" dirty="0" smtClean="0"/>
              <a:t>McGinty</a:t>
            </a:r>
            <a:r>
              <a:rPr lang="en-AU" sz="1700" dirty="0" smtClean="0"/>
              <a:t> (1996), </a:t>
            </a:r>
            <a:r>
              <a:rPr lang="en-AU" sz="1700" i="1" dirty="0" smtClean="0"/>
              <a:t>Levy</a:t>
            </a:r>
            <a:r>
              <a:rPr lang="en-AU" sz="1700" dirty="0" smtClean="0"/>
              <a:t> (1997) and </a:t>
            </a:r>
            <a:r>
              <a:rPr lang="en-AU" sz="1700" i="1" dirty="0" smtClean="0"/>
              <a:t>Lange</a:t>
            </a:r>
            <a:r>
              <a:rPr lang="en-AU" sz="1700" dirty="0" smtClean="0"/>
              <a:t> (1997), the Court took a cautious approach to the extent of individual rights protected by the Constitution</a:t>
            </a:r>
          </a:p>
          <a:p>
            <a:pPr marL="530225" indent="-265113">
              <a:buFont typeface="Wingdings" pitchFamily="2" charset="2"/>
              <a:buChar char="§"/>
            </a:pPr>
            <a:r>
              <a:rPr lang="en-AU" sz="1700" dirty="0" smtClean="0"/>
              <a:t>‘Implied rights’ were redefined as specific limits on Cth’s legislative authority</a:t>
            </a:r>
          </a:p>
          <a:p>
            <a:pPr marL="530225" indent="-265113">
              <a:buFont typeface="Wingdings" pitchFamily="2" charset="2"/>
              <a:buChar char="§"/>
            </a:pPr>
            <a:r>
              <a:rPr lang="en-AU" sz="1700" dirty="0" smtClean="0"/>
              <a:t>In </a:t>
            </a:r>
            <a:r>
              <a:rPr lang="en-AU" sz="1700" i="1" dirty="0" smtClean="0"/>
              <a:t>Hindmarsh</a:t>
            </a:r>
            <a:r>
              <a:rPr lang="en-AU" sz="1700" dirty="0" smtClean="0"/>
              <a:t> (1998), Cth actions in a land rights dispute were challenged on ground that Cth could only use 1967 referendum for the benefit of indigenous Australians. The Court took a legalist view of Cth power and rejected the challenge</a:t>
            </a:r>
          </a:p>
          <a:p>
            <a:pPr marL="530225" indent="-265113">
              <a:buFont typeface="Wingdings" pitchFamily="2" charset="2"/>
              <a:buChar char="§"/>
            </a:pPr>
            <a:r>
              <a:rPr lang="en-AU" sz="1700" dirty="0" smtClean="0"/>
              <a:t>The French Court generally takes ‘black letter of the law’ approach to judgements</a:t>
            </a:r>
          </a:p>
          <a:p>
            <a:pPr marL="530225" indent="-265113">
              <a:buFont typeface="Wingdings" pitchFamily="2" charset="2"/>
              <a:buChar char="§"/>
            </a:pPr>
            <a:r>
              <a:rPr lang="en-AU" sz="1700" dirty="0" smtClean="0"/>
              <a:t>The Court reinforces right to procedural fairness and resists ‘executive incursions’ into judicial independence </a:t>
            </a:r>
          </a:p>
        </p:txBody>
      </p:sp>
      <p:sp>
        <p:nvSpPr>
          <p:cNvPr id="3" name="Title 2"/>
          <p:cNvSpPr>
            <a:spLocks noGrp="1"/>
          </p:cNvSpPr>
          <p:nvPr>
            <p:ph type="title"/>
          </p:nvPr>
        </p:nvSpPr>
        <p:spPr/>
        <p:txBody>
          <a:bodyPr/>
          <a:lstStyle/>
          <a:p>
            <a:pPr algn="ctr"/>
            <a:r>
              <a:rPr lang="en-AU" dirty="0"/>
              <a:t>Phases of the High Court</a:t>
            </a:r>
          </a:p>
        </p:txBody>
      </p:sp>
    </p:spTree>
    <p:extLst>
      <p:ext uri="{BB962C8B-B14F-4D97-AF65-F5344CB8AC3E}">
        <p14:creationId xmlns:p14="http://schemas.microsoft.com/office/powerpoint/2010/main" val="10835664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268760"/>
            <a:ext cx="8496944" cy="4683976"/>
          </a:xfrm>
        </p:spPr>
        <p:txBody>
          <a:bodyPr>
            <a:noAutofit/>
          </a:bodyPr>
          <a:lstStyle/>
          <a:p>
            <a:r>
              <a:rPr lang="en-AU" sz="2000" dirty="0" smtClean="0"/>
              <a:t>The High Court of Australia was established in 1901 by section 71 of the Constitution (Chapter Three) but it wasn’t until 1903 that it had it’s first sitting</a:t>
            </a:r>
          </a:p>
          <a:p>
            <a:r>
              <a:rPr lang="en-AU" sz="2000" dirty="0" smtClean="0"/>
              <a:t>The High Court is Australia’s superior court and has the final say in the interpretation of ordinary law </a:t>
            </a:r>
            <a:endParaRPr lang="en-AU" sz="2000" dirty="0"/>
          </a:p>
          <a:p>
            <a:r>
              <a:rPr lang="en-AU" sz="2000" dirty="0" smtClean="0"/>
              <a:t>The High Court is also a constitutional court (following the US model)</a:t>
            </a:r>
          </a:p>
          <a:p>
            <a:r>
              <a:rPr lang="en-AU" sz="2000" dirty="0" smtClean="0"/>
              <a:t>The High Court’s judgements are final, they cannot be appealed to any other court</a:t>
            </a:r>
          </a:p>
          <a:p>
            <a:r>
              <a:rPr lang="en-AU" sz="2000" dirty="0" smtClean="0"/>
              <a:t>Most of the High Court’s decisions concern appeals against decisions of Supreme Courts of the states and territories, of the Federal Court of Australia and of the Family Court of Australia</a:t>
            </a:r>
          </a:p>
          <a:p>
            <a:r>
              <a:rPr lang="en-AU" sz="2000" dirty="0" smtClean="0"/>
              <a:t>The Court must be persuaded that there are significant legal/justice issues involved in a case for it to agree to hear an appeal</a:t>
            </a:r>
          </a:p>
        </p:txBody>
      </p:sp>
      <p:sp>
        <p:nvSpPr>
          <p:cNvPr id="2" name="Title 1"/>
          <p:cNvSpPr>
            <a:spLocks noGrp="1"/>
          </p:cNvSpPr>
          <p:nvPr>
            <p:ph type="title"/>
          </p:nvPr>
        </p:nvSpPr>
        <p:spPr/>
        <p:txBody>
          <a:bodyPr/>
          <a:lstStyle/>
          <a:p>
            <a:pPr algn="ctr"/>
            <a:r>
              <a:rPr lang="en-AU" dirty="0" smtClean="0"/>
              <a:t>About the High Court</a:t>
            </a:r>
            <a:endParaRPr lang="en-AU" dirty="0"/>
          </a:p>
        </p:txBody>
      </p:sp>
    </p:spTree>
    <p:extLst>
      <p:ext uri="{BB962C8B-B14F-4D97-AF65-F5344CB8AC3E}">
        <p14:creationId xmlns:p14="http://schemas.microsoft.com/office/powerpoint/2010/main" val="7105549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484784"/>
            <a:ext cx="8496944" cy="4666523"/>
          </a:xfrm>
        </p:spPr>
        <p:txBody>
          <a:bodyPr>
            <a:normAutofit/>
          </a:bodyPr>
          <a:lstStyle/>
          <a:p>
            <a:r>
              <a:rPr lang="en-AU" sz="2000" dirty="0" smtClean="0"/>
              <a:t>The High Court’s authority can be divided into its original and appellate jurisdiction</a:t>
            </a:r>
          </a:p>
          <a:p>
            <a:r>
              <a:rPr lang="en-AU" sz="2000" dirty="0" smtClean="0"/>
              <a:t>Original jurisdiction: the disputes that a court hears on their first presentation</a:t>
            </a:r>
          </a:p>
          <a:p>
            <a:r>
              <a:rPr lang="en-AU" sz="2000" dirty="0" smtClean="0"/>
              <a:t>High Court has original jurisdiction over constitutional disputes and matters covered in s75 of Constitution</a:t>
            </a:r>
          </a:p>
          <a:p>
            <a:r>
              <a:rPr lang="en-AU" sz="2000" dirty="0" smtClean="0"/>
              <a:t>Appellate jurisdiction: the authority of a higher court to hear appeals from a lower court</a:t>
            </a:r>
          </a:p>
          <a:p>
            <a:r>
              <a:rPr lang="en-AU" sz="2000" dirty="0" smtClean="0"/>
              <a:t>The Court’s appellate jurisdiction can cover any area of Australian law</a:t>
            </a:r>
          </a:p>
          <a:p>
            <a:endParaRPr lang="en-AU" sz="2000" dirty="0" smtClean="0"/>
          </a:p>
          <a:p>
            <a:endParaRPr lang="en-AU" sz="2000" dirty="0"/>
          </a:p>
        </p:txBody>
      </p:sp>
      <p:sp>
        <p:nvSpPr>
          <p:cNvPr id="3" name="Title 2"/>
          <p:cNvSpPr>
            <a:spLocks noGrp="1"/>
          </p:cNvSpPr>
          <p:nvPr>
            <p:ph type="title"/>
          </p:nvPr>
        </p:nvSpPr>
        <p:spPr/>
        <p:txBody>
          <a:bodyPr/>
          <a:lstStyle/>
          <a:p>
            <a:pPr algn="ctr"/>
            <a:r>
              <a:rPr lang="en-AU" dirty="0" smtClean="0"/>
              <a:t>Authority of the High Court</a:t>
            </a:r>
            <a:endParaRPr lang="en-AU" dirty="0"/>
          </a:p>
        </p:txBody>
      </p:sp>
    </p:spTree>
    <p:extLst>
      <p:ext uri="{BB962C8B-B14F-4D97-AF65-F5344CB8AC3E}">
        <p14:creationId xmlns:p14="http://schemas.microsoft.com/office/powerpoint/2010/main" val="3108669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9552" y="1484784"/>
            <a:ext cx="8579296" cy="4824536"/>
          </a:xfrm>
        </p:spPr>
        <p:txBody>
          <a:bodyPr>
            <a:noAutofit/>
          </a:bodyPr>
          <a:lstStyle/>
          <a:p>
            <a:pPr marL="109728" lvl="0" indent="0">
              <a:buNone/>
            </a:pPr>
            <a:r>
              <a:rPr lang="en-AU" sz="2000" dirty="0"/>
              <a:t> </a:t>
            </a:r>
            <a:r>
              <a:rPr lang="en-AU" sz="2000" dirty="0" smtClean="0"/>
              <a:t>  Tasmanian </a:t>
            </a:r>
            <a:r>
              <a:rPr lang="en-AU" sz="2000" dirty="0"/>
              <a:t>Dams Case (1983)</a:t>
            </a:r>
          </a:p>
          <a:p>
            <a:pPr lvl="0"/>
            <a:r>
              <a:rPr lang="en-AU" sz="2000" dirty="0" smtClean="0"/>
              <a:t>Saw </a:t>
            </a:r>
            <a:r>
              <a:rPr lang="en-AU" sz="2000" dirty="0"/>
              <a:t>the Cth oppose the decision to dam the Franklin River and attempt to protect the area</a:t>
            </a:r>
          </a:p>
          <a:p>
            <a:pPr lvl="0"/>
            <a:r>
              <a:rPr lang="en-AU" sz="2000" dirty="0"/>
              <a:t>Cth relied on </a:t>
            </a:r>
            <a:r>
              <a:rPr lang="en-AU" sz="2000" dirty="0" smtClean="0"/>
              <a:t>the fact </a:t>
            </a:r>
            <a:r>
              <a:rPr lang="en-AU" sz="2000" dirty="0"/>
              <a:t>that it has signed an international treaty protecting world heritage </a:t>
            </a:r>
            <a:r>
              <a:rPr lang="en-AU" sz="2000" dirty="0" smtClean="0"/>
              <a:t>sites, </a:t>
            </a:r>
            <a:r>
              <a:rPr lang="en-AU" sz="2000" dirty="0"/>
              <a:t>of which the area was listed</a:t>
            </a:r>
          </a:p>
          <a:p>
            <a:pPr lvl="0"/>
            <a:r>
              <a:rPr lang="en-AU" sz="2000" dirty="0"/>
              <a:t>The Cth successfully used s51 (xxix) – external affairs power – as the High Court confirmed Cth had the power to bind the States on matters where international treaties </a:t>
            </a:r>
            <a:r>
              <a:rPr lang="en-AU" sz="2000" dirty="0" smtClean="0"/>
              <a:t>had </a:t>
            </a:r>
            <a:r>
              <a:rPr lang="en-AU" sz="2000" dirty="0"/>
              <a:t>been </a:t>
            </a:r>
            <a:r>
              <a:rPr lang="en-AU" sz="2000" dirty="0" smtClean="0"/>
              <a:t>signed</a:t>
            </a:r>
            <a:endParaRPr lang="en-AU" sz="2000" dirty="0"/>
          </a:p>
          <a:p>
            <a:pPr lvl="0"/>
            <a:r>
              <a:rPr lang="en-AU" sz="2000" dirty="0"/>
              <a:t>This meant the Cth could pass valid laws on any matter of international concern arising from a bona fide  treaty </a:t>
            </a:r>
          </a:p>
          <a:p>
            <a:pPr lvl="0"/>
            <a:r>
              <a:rPr lang="en-AU" sz="2000" dirty="0"/>
              <a:t>This High Court decision replaced the narrow view that suggested external affairs power restricted central policy to ‘traditional’ external matters such as trade or </a:t>
            </a:r>
            <a:r>
              <a:rPr lang="en-AU" sz="2000" dirty="0" smtClean="0"/>
              <a:t>defence (activist)</a:t>
            </a:r>
          </a:p>
          <a:p>
            <a:pPr lvl="0"/>
            <a:r>
              <a:rPr lang="en-AU" sz="2000" dirty="0" smtClean="0"/>
              <a:t>Therefore extending the Commonwealth’s power</a:t>
            </a:r>
            <a:endParaRPr lang="en-AU" sz="2000" dirty="0"/>
          </a:p>
          <a:p>
            <a:endParaRPr lang="en-AU" sz="2000" dirty="0"/>
          </a:p>
        </p:txBody>
      </p:sp>
      <p:sp>
        <p:nvSpPr>
          <p:cNvPr id="3" name="Title 2"/>
          <p:cNvSpPr>
            <a:spLocks noGrp="1"/>
          </p:cNvSpPr>
          <p:nvPr>
            <p:ph type="title"/>
          </p:nvPr>
        </p:nvSpPr>
        <p:spPr/>
        <p:txBody>
          <a:bodyPr>
            <a:normAutofit fontScale="90000"/>
          </a:bodyPr>
          <a:lstStyle/>
          <a:p>
            <a:pPr algn="ctr"/>
            <a:r>
              <a:rPr lang="en-AU" dirty="0" smtClean="0"/>
              <a:t>Landmark Cases on the </a:t>
            </a:r>
            <a:r>
              <a:rPr lang="en-AU" dirty="0"/>
              <a:t>F</a:t>
            </a:r>
            <a:r>
              <a:rPr lang="en-AU" dirty="0" smtClean="0"/>
              <a:t>ederal </a:t>
            </a:r>
            <a:r>
              <a:rPr lang="en-AU" dirty="0"/>
              <a:t>B</a:t>
            </a:r>
            <a:r>
              <a:rPr lang="en-AU" dirty="0" smtClean="0"/>
              <a:t>alance</a:t>
            </a:r>
            <a:endParaRPr lang="en-AU" dirty="0"/>
          </a:p>
        </p:txBody>
      </p:sp>
    </p:spTree>
    <p:extLst>
      <p:ext uri="{BB962C8B-B14F-4D97-AF65-F5344CB8AC3E}">
        <p14:creationId xmlns:p14="http://schemas.microsoft.com/office/powerpoint/2010/main" val="17441100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340768"/>
            <a:ext cx="8424936" cy="4525963"/>
          </a:xfrm>
        </p:spPr>
        <p:txBody>
          <a:bodyPr>
            <a:noAutofit/>
          </a:bodyPr>
          <a:lstStyle/>
          <a:p>
            <a:pPr marL="109728" lvl="0" indent="0">
              <a:buNone/>
            </a:pPr>
            <a:r>
              <a:rPr lang="en-AU" sz="2000" dirty="0"/>
              <a:t> </a:t>
            </a:r>
            <a:r>
              <a:rPr lang="en-AU" sz="2000" dirty="0" smtClean="0"/>
              <a:t>  Engineers </a:t>
            </a:r>
            <a:r>
              <a:rPr lang="en-AU" sz="2000" dirty="0"/>
              <a:t>Case (1920) </a:t>
            </a:r>
            <a:endParaRPr lang="en-AU" sz="2000" dirty="0" smtClean="0"/>
          </a:p>
          <a:p>
            <a:pPr lvl="0"/>
            <a:r>
              <a:rPr lang="en-AU" sz="2000" dirty="0" smtClean="0"/>
              <a:t>Was a legalist decision</a:t>
            </a:r>
          </a:p>
          <a:p>
            <a:pPr lvl="0"/>
            <a:r>
              <a:rPr lang="en-AU" sz="2000" dirty="0" smtClean="0"/>
              <a:t>Involved a dispute </a:t>
            </a:r>
            <a:r>
              <a:rPr lang="en-AU" sz="2000" dirty="0"/>
              <a:t>between Amalgamated Society of Engineers and an engineering/saw-milling factory owned by WA </a:t>
            </a:r>
            <a:r>
              <a:rPr lang="en-AU" sz="2000" dirty="0" smtClean="0"/>
              <a:t>Gov</a:t>
            </a:r>
          </a:p>
          <a:p>
            <a:pPr lvl="0"/>
            <a:r>
              <a:rPr lang="en-AU" sz="2000" dirty="0" smtClean="0"/>
              <a:t>The Cth </a:t>
            </a:r>
            <a:r>
              <a:rPr lang="en-AU" sz="2000" dirty="0"/>
              <a:t>sought to legislate for the union because </a:t>
            </a:r>
            <a:r>
              <a:rPr lang="en-AU" sz="2000" dirty="0" smtClean="0"/>
              <a:t>it believed </a:t>
            </a:r>
            <a:r>
              <a:rPr lang="en-AU" sz="2000" dirty="0"/>
              <a:t>under </a:t>
            </a:r>
            <a:r>
              <a:rPr lang="en-AU" sz="2000" dirty="0" smtClean="0"/>
              <a:t>s51(xxxv) (conciliation </a:t>
            </a:r>
            <a:r>
              <a:rPr lang="en-AU" sz="2000" dirty="0"/>
              <a:t>and arbitration for prevention and settlement of industrial disputes extending beyond limits of any one </a:t>
            </a:r>
            <a:r>
              <a:rPr lang="en-AU" sz="2000" dirty="0" smtClean="0"/>
              <a:t>State) </a:t>
            </a:r>
            <a:r>
              <a:rPr lang="en-AU" sz="2000" dirty="0"/>
              <a:t>it had power to make laws for state based businesses when </a:t>
            </a:r>
            <a:r>
              <a:rPr lang="en-AU" sz="2000" dirty="0" smtClean="0"/>
              <a:t>the dispute </a:t>
            </a:r>
            <a:r>
              <a:rPr lang="en-AU" sz="2000" dirty="0"/>
              <a:t>extended beyond that </a:t>
            </a:r>
            <a:r>
              <a:rPr lang="en-AU" sz="2000" dirty="0" smtClean="0"/>
              <a:t>state</a:t>
            </a:r>
          </a:p>
          <a:p>
            <a:pPr lvl="0"/>
            <a:r>
              <a:rPr lang="en-AU" sz="2000" dirty="0" smtClean="0"/>
              <a:t>The High Court found this valid which gave </a:t>
            </a:r>
            <a:r>
              <a:rPr lang="en-AU" sz="2000" dirty="0"/>
              <a:t>broader interpretation to Cth industrial </a:t>
            </a:r>
            <a:r>
              <a:rPr lang="en-AU" sz="2000" dirty="0" smtClean="0"/>
              <a:t>powers, </a:t>
            </a:r>
            <a:r>
              <a:rPr lang="en-AU" sz="2000" dirty="0"/>
              <a:t>ruling </a:t>
            </a:r>
            <a:r>
              <a:rPr lang="en-AU" sz="2000" dirty="0" smtClean="0"/>
              <a:t>that Cth </a:t>
            </a:r>
            <a:r>
              <a:rPr lang="en-AU" sz="2000" dirty="0"/>
              <a:t>law could apply to WA state agencies, and by application, to the other states as </a:t>
            </a:r>
            <a:r>
              <a:rPr lang="en-AU" sz="2000" dirty="0" smtClean="0"/>
              <a:t>well</a:t>
            </a:r>
          </a:p>
          <a:p>
            <a:pPr lvl="0"/>
            <a:r>
              <a:rPr lang="en-AU" sz="2000" dirty="0" smtClean="0"/>
              <a:t>This </a:t>
            </a:r>
            <a:r>
              <a:rPr lang="en-AU" sz="2000" dirty="0"/>
              <a:t>expanded </a:t>
            </a:r>
            <a:r>
              <a:rPr lang="en-AU" sz="2000" dirty="0" smtClean="0"/>
              <a:t>the Commonwealth’s power</a:t>
            </a:r>
            <a:endParaRPr lang="en-AU" sz="2000" dirty="0"/>
          </a:p>
          <a:p>
            <a:endParaRPr lang="en-AU" sz="2000" dirty="0"/>
          </a:p>
        </p:txBody>
      </p:sp>
      <p:sp>
        <p:nvSpPr>
          <p:cNvPr id="3" name="Title 2"/>
          <p:cNvSpPr>
            <a:spLocks noGrp="1"/>
          </p:cNvSpPr>
          <p:nvPr>
            <p:ph type="title"/>
          </p:nvPr>
        </p:nvSpPr>
        <p:spPr/>
        <p:txBody>
          <a:bodyPr>
            <a:normAutofit fontScale="90000"/>
          </a:bodyPr>
          <a:lstStyle/>
          <a:p>
            <a:pPr algn="ctr"/>
            <a:r>
              <a:rPr lang="en-AU" dirty="0"/>
              <a:t>Landmark Cases on the Federal Balance</a:t>
            </a:r>
          </a:p>
        </p:txBody>
      </p:sp>
    </p:spTree>
    <p:extLst>
      <p:ext uri="{BB962C8B-B14F-4D97-AF65-F5344CB8AC3E}">
        <p14:creationId xmlns:p14="http://schemas.microsoft.com/office/powerpoint/2010/main" val="26809588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54765"/>
            <a:ext cx="8229600" cy="4810539"/>
          </a:xfrm>
        </p:spPr>
        <p:txBody>
          <a:bodyPr>
            <a:normAutofit/>
          </a:bodyPr>
          <a:lstStyle/>
          <a:p>
            <a:r>
              <a:rPr lang="en-AU" sz="2000" dirty="0" smtClean="0"/>
              <a:t>High court judgements have found wider protection of rights in the Constitution</a:t>
            </a:r>
          </a:p>
          <a:p>
            <a:r>
              <a:rPr lang="en-AU" sz="2000" dirty="0" smtClean="0"/>
              <a:t>They are political or civil freedoms that underlie the actual words of the Constitution but are not stated directly </a:t>
            </a:r>
          </a:p>
          <a:p>
            <a:r>
              <a:rPr lang="en-AU" sz="2000" dirty="0" smtClean="0"/>
              <a:t>Example: In the judgement ‘Australian Capital Television’ in 1992 (when Australian Capital Television Ltd challenged the Cth’s </a:t>
            </a:r>
            <a:r>
              <a:rPr lang="en-AU" sz="2000" i="1" dirty="0" smtClean="0"/>
              <a:t>Political Broadcasts and Political Disclosures Act </a:t>
            </a:r>
            <a:r>
              <a:rPr lang="en-AU" sz="2000" dirty="0" smtClean="0"/>
              <a:t>1991 which placed a ban on advertising on radio and television during federal election campaigns) the High Court found that the Cth statute was unconstitutional, arguing that s24 clearly  establishes representative parliamentary government (by definition this requires that elections were based on free and informed decisions by voters) The Court saw this implied a constitutional guarantee of freedom of speech as necessary for any free and informed vote</a:t>
            </a:r>
            <a:endParaRPr lang="en-AU" sz="2000" i="1" dirty="0"/>
          </a:p>
        </p:txBody>
      </p:sp>
      <p:sp>
        <p:nvSpPr>
          <p:cNvPr id="3" name="Title 2"/>
          <p:cNvSpPr>
            <a:spLocks noGrp="1"/>
          </p:cNvSpPr>
          <p:nvPr>
            <p:ph type="title"/>
          </p:nvPr>
        </p:nvSpPr>
        <p:spPr/>
        <p:txBody>
          <a:bodyPr/>
          <a:lstStyle/>
          <a:p>
            <a:pPr algn="ctr"/>
            <a:r>
              <a:rPr lang="en-AU" dirty="0" smtClean="0"/>
              <a:t>Implied Rights</a:t>
            </a:r>
            <a:endParaRPr lang="en-AU" dirty="0"/>
          </a:p>
        </p:txBody>
      </p:sp>
    </p:spTree>
    <p:extLst>
      <p:ext uri="{BB962C8B-B14F-4D97-AF65-F5344CB8AC3E}">
        <p14:creationId xmlns:p14="http://schemas.microsoft.com/office/powerpoint/2010/main" val="20895383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68760"/>
            <a:ext cx="8507288" cy="5188032"/>
          </a:xfrm>
        </p:spPr>
        <p:txBody>
          <a:bodyPr>
            <a:normAutofit/>
          </a:bodyPr>
          <a:lstStyle/>
          <a:p>
            <a:r>
              <a:rPr lang="en-AU" sz="2000" dirty="0" smtClean="0"/>
              <a:t>Phase 1: Originalist/Intentionalist Stage (1903-1920)  </a:t>
            </a:r>
          </a:p>
          <a:p>
            <a:pPr marL="527050" indent="-255588">
              <a:buFont typeface="Wingdings" pitchFamily="2" charset="2"/>
              <a:buChar char="§"/>
            </a:pPr>
            <a:r>
              <a:rPr lang="en-AU" sz="2000" dirty="0" smtClean="0"/>
              <a:t>Court’s decisions mostly supported the states</a:t>
            </a:r>
          </a:p>
          <a:p>
            <a:pPr marL="527050" indent="-255588">
              <a:buFont typeface="Wingdings" pitchFamily="2" charset="2"/>
              <a:buChar char="§"/>
            </a:pPr>
            <a:r>
              <a:rPr lang="en-AU" sz="2000" dirty="0" smtClean="0"/>
              <a:t>The first Chief Justice, Sir Samuel Griffiths, saw the Constitution as a ‘federal contract’</a:t>
            </a:r>
          </a:p>
          <a:p>
            <a:pPr marL="527050" indent="-255588">
              <a:buFont typeface="Wingdings" pitchFamily="2" charset="2"/>
              <a:buChar char="§"/>
            </a:pPr>
            <a:r>
              <a:rPr lang="en-AU" sz="2000" dirty="0" smtClean="0"/>
              <a:t>In the </a:t>
            </a:r>
            <a:r>
              <a:rPr lang="en-AU" sz="2000" i="1" dirty="0" smtClean="0"/>
              <a:t>Railway Servants Case</a:t>
            </a:r>
            <a:r>
              <a:rPr lang="en-AU" sz="2000" dirty="0" smtClean="0"/>
              <a:t> (1906) the High Court applied the principles of ‘implied prohibitions’ and ‘implied immunities’</a:t>
            </a:r>
          </a:p>
          <a:p>
            <a:pPr marL="527050" indent="-255588">
              <a:buFont typeface="Wingdings" pitchFamily="2" charset="2"/>
              <a:buChar char="§"/>
            </a:pPr>
            <a:r>
              <a:rPr lang="en-AU" sz="2000" dirty="0" smtClean="0"/>
              <a:t>Under ‘implied prohibitions’ the High Court set narrow limits on Cth powers so they didn’t deduct from state authority</a:t>
            </a:r>
          </a:p>
          <a:p>
            <a:pPr marL="527050" indent="-255588">
              <a:buFont typeface="Wingdings" pitchFamily="2" charset="2"/>
              <a:buChar char="§"/>
            </a:pPr>
            <a:r>
              <a:rPr lang="en-AU" sz="2000" dirty="0" smtClean="0"/>
              <a:t>Not all judgements favoured the states: in </a:t>
            </a:r>
            <a:r>
              <a:rPr lang="en-AU" sz="2000" i="1" dirty="0" smtClean="0"/>
              <a:t>Surplus Revenue Case </a:t>
            </a:r>
            <a:r>
              <a:rPr lang="en-AU" sz="2000" dirty="0" smtClean="0"/>
              <a:t>(1908) the states lost their right (set out in s94) to the distribution of the surplus revenue of the Cth. The Cth had tried to avoid this requirement by putting unspent revenue in special accounts and the Court found this had not breached the Constitution. Ever since, the states have been dependent on Cth grants to finance their expenditure </a:t>
            </a:r>
          </a:p>
          <a:p>
            <a:pPr>
              <a:buFont typeface="Wingdings" pitchFamily="2" charset="2"/>
              <a:buChar char="§"/>
              <a:tabLst>
                <a:tab pos="530225" algn="l"/>
              </a:tabLst>
            </a:pPr>
            <a:endParaRPr lang="en-AU" sz="2000" dirty="0"/>
          </a:p>
        </p:txBody>
      </p:sp>
      <p:sp>
        <p:nvSpPr>
          <p:cNvPr id="3" name="Title 2"/>
          <p:cNvSpPr>
            <a:spLocks noGrp="1"/>
          </p:cNvSpPr>
          <p:nvPr>
            <p:ph type="title"/>
          </p:nvPr>
        </p:nvSpPr>
        <p:spPr/>
        <p:txBody>
          <a:bodyPr/>
          <a:lstStyle/>
          <a:p>
            <a:pPr algn="ctr"/>
            <a:r>
              <a:rPr lang="en-AU" dirty="0" smtClean="0"/>
              <a:t>Phases of the High Court</a:t>
            </a:r>
            <a:endParaRPr lang="en-AU" dirty="0"/>
          </a:p>
        </p:txBody>
      </p:sp>
    </p:spTree>
    <p:extLst>
      <p:ext uri="{BB962C8B-B14F-4D97-AF65-F5344CB8AC3E}">
        <p14:creationId xmlns:p14="http://schemas.microsoft.com/office/powerpoint/2010/main" val="2019180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363272" cy="4972008"/>
          </a:xfrm>
        </p:spPr>
        <p:txBody>
          <a:bodyPr>
            <a:normAutofit/>
          </a:bodyPr>
          <a:lstStyle/>
          <a:p>
            <a:r>
              <a:rPr lang="en-AU" sz="2000" dirty="0" smtClean="0"/>
              <a:t>Phase 2: Literalism/‘covering the field’ (1920-1942)</a:t>
            </a:r>
          </a:p>
          <a:p>
            <a:pPr marL="527050" indent="-255588">
              <a:buFont typeface="Wingdings" pitchFamily="2" charset="2"/>
              <a:buChar char="§"/>
            </a:pPr>
            <a:r>
              <a:rPr lang="en-AU" sz="2000" dirty="0" smtClean="0"/>
              <a:t>The </a:t>
            </a:r>
            <a:r>
              <a:rPr lang="en-AU" sz="2000" i="1" dirty="0" smtClean="0"/>
              <a:t>Engineers Case</a:t>
            </a:r>
            <a:r>
              <a:rPr lang="en-AU" sz="2000" dirty="0" smtClean="0"/>
              <a:t> (1920) marked major change in the High Court’s interpretation of state/Cth powers</a:t>
            </a:r>
          </a:p>
          <a:p>
            <a:pPr marL="527050" indent="-255588">
              <a:buFont typeface="Wingdings" pitchFamily="2" charset="2"/>
              <a:buChar char="§"/>
            </a:pPr>
            <a:r>
              <a:rPr lang="en-AU" sz="2000" dirty="0" smtClean="0"/>
              <a:t>The Court’s interpretations </a:t>
            </a:r>
            <a:r>
              <a:rPr lang="en-AU" sz="2000" dirty="0" smtClean="0"/>
              <a:t>were </a:t>
            </a:r>
            <a:r>
              <a:rPr lang="en-AU" sz="2000" dirty="0" smtClean="0"/>
              <a:t>based on ‘the natural meaning’ of the words of the Constitution, not on the intention of its writers</a:t>
            </a:r>
          </a:p>
          <a:p>
            <a:pPr marL="527050" indent="-255588">
              <a:buFont typeface="Wingdings" pitchFamily="2" charset="2"/>
              <a:buChar char="§"/>
            </a:pPr>
            <a:r>
              <a:rPr lang="en-AU" sz="2000" dirty="0" smtClean="0"/>
              <a:t>Led by Justice Higgins and Isaacs, the High Court declared the Cth had wide authority to act under the constitutional ‘heads of power’ found in the concurrent powers in s51</a:t>
            </a:r>
          </a:p>
          <a:p>
            <a:pPr marL="527050" indent="-255588">
              <a:buFont typeface="Wingdings" pitchFamily="2" charset="2"/>
              <a:buChar char="§"/>
            </a:pPr>
            <a:r>
              <a:rPr lang="en-AU" sz="2000" dirty="0" smtClean="0"/>
              <a:t>The Justices supported the authority of the Commonwealth Arbitration Commission to determine conditions of workers employed in commercial activities by WA Gov Railways </a:t>
            </a:r>
          </a:p>
          <a:p>
            <a:pPr marL="527050" indent="-255588">
              <a:buFont typeface="Wingdings" pitchFamily="2" charset="2"/>
              <a:buChar char="§"/>
            </a:pPr>
            <a:r>
              <a:rPr lang="en-AU" sz="2000" dirty="0" smtClean="0"/>
              <a:t>High Court decided that Cth law could effectively replace state law in any relevant area to a constitutional judgement</a:t>
            </a:r>
          </a:p>
        </p:txBody>
      </p:sp>
      <p:sp>
        <p:nvSpPr>
          <p:cNvPr id="3" name="Title 2"/>
          <p:cNvSpPr>
            <a:spLocks noGrp="1"/>
          </p:cNvSpPr>
          <p:nvPr>
            <p:ph type="title"/>
          </p:nvPr>
        </p:nvSpPr>
        <p:spPr/>
        <p:txBody>
          <a:bodyPr/>
          <a:lstStyle/>
          <a:p>
            <a:pPr algn="ctr"/>
            <a:r>
              <a:rPr lang="en-AU" dirty="0"/>
              <a:t>Phases of the High Court</a:t>
            </a:r>
          </a:p>
        </p:txBody>
      </p:sp>
    </p:spTree>
    <p:extLst>
      <p:ext uri="{BB962C8B-B14F-4D97-AF65-F5344CB8AC3E}">
        <p14:creationId xmlns:p14="http://schemas.microsoft.com/office/powerpoint/2010/main" val="2676996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19256" cy="4827992"/>
          </a:xfrm>
        </p:spPr>
        <p:txBody>
          <a:bodyPr>
            <a:normAutofit/>
          </a:bodyPr>
          <a:lstStyle/>
          <a:p>
            <a:r>
              <a:rPr lang="en-AU" sz="2000" dirty="0" smtClean="0"/>
              <a:t>Phase 3: Legalism/‘black letter of the law’ (1942-1970)</a:t>
            </a:r>
          </a:p>
          <a:p>
            <a:pPr marL="527050" indent="-255588">
              <a:buFont typeface="Wingdings" pitchFamily="2" charset="2"/>
              <a:buChar char="§"/>
            </a:pPr>
            <a:r>
              <a:rPr lang="en-AU" sz="2000" dirty="0" smtClean="0"/>
              <a:t>Under the influence of Chief Justice Owen Dixon, the High Court moved away from broad principles of constitutional interpretation to an approach of ‘legalism’</a:t>
            </a:r>
          </a:p>
          <a:p>
            <a:pPr marL="527050" indent="-255588">
              <a:buFont typeface="Wingdings" pitchFamily="2" charset="2"/>
              <a:buChar char="§"/>
            </a:pPr>
            <a:r>
              <a:rPr lang="en-AU" sz="2000" dirty="0" smtClean="0"/>
              <a:t>Cases tended to be decided on the ‘black letter of the law’ and could favour either the states or Commonwealth</a:t>
            </a:r>
          </a:p>
          <a:p>
            <a:pPr marL="527050" indent="-255588">
              <a:buFont typeface="Wingdings" pitchFamily="2" charset="2"/>
              <a:buChar char="§"/>
            </a:pPr>
            <a:r>
              <a:rPr lang="en-AU" sz="2000" dirty="0" smtClean="0"/>
              <a:t>An example of a legalist case is </a:t>
            </a:r>
            <a:r>
              <a:rPr lang="en-AU" sz="2000" i="1" dirty="0" smtClean="0"/>
              <a:t>State Banking</a:t>
            </a:r>
            <a:r>
              <a:rPr lang="en-AU" sz="2000" dirty="0" smtClean="0"/>
              <a:t> (1947) This judgement gave a broad meaning to the guarantee of freedom of interstate “… trade, commerce and intercourse …” (s92 of Constitution) Court determined that this section prevented the Cth from passing legislation that directed the banking policy of the states</a:t>
            </a:r>
          </a:p>
          <a:p>
            <a:pPr marL="527050" indent="-255588">
              <a:buFont typeface="Wingdings" pitchFamily="2" charset="2"/>
              <a:buChar char="§"/>
            </a:pPr>
            <a:r>
              <a:rPr lang="en-AU" sz="2000" dirty="0" smtClean="0"/>
              <a:t>Other cases include </a:t>
            </a:r>
            <a:r>
              <a:rPr lang="en-AU" sz="2000" i="1" dirty="0" smtClean="0"/>
              <a:t>Communist Party Abolition </a:t>
            </a:r>
            <a:r>
              <a:rPr lang="en-AU" sz="2000" dirty="0" smtClean="0"/>
              <a:t>(1951) and the </a:t>
            </a:r>
            <a:r>
              <a:rPr lang="en-AU" sz="2000" i="1" dirty="0" smtClean="0"/>
              <a:t>Second Uniform Tax Case </a:t>
            </a:r>
            <a:r>
              <a:rPr lang="en-AU" sz="2000" dirty="0" smtClean="0"/>
              <a:t>(1957)</a:t>
            </a:r>
          </a:p>
        </p:txBody>
      </p:sp>
      <p:sp>
        <p:nvSpPr>
          <p:cNvPr id="3" name="Title 2"/>
          <p:cNvSpPr>
            <a:spLocks noGrp="1"/>
          </p:cNvSpPr>
          <p:nvPr>
            <p:ph type="title"/>
          </p:nvPr>
        </p:nvSpPr>
        <p:spPr/>
        <p:txBody>
          <a:bodyPr/>
          <a:lstStyle/>
          <a:p>
            <a:pPr algn="ctr"/>
            <a:r>
              <a:rPr lang="en-AU" dirty="0"/>
              <a:t>Phases of the High Court</a:t>
            </a:r>
          </a:p>
        </p:txBody>
      </p:sp>
    </p:spTree>
    <p:extLst>
      <p:ext uri="{BB962C8B-B14F-4D97-AF65-F5344CB8AC3E}">
        <p14:creationId xmlns:p14="http://schemas.microsoft.com/office/powerpoint/2010/main" val="391933267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247</TotalTime>
  <Words>1378</Words>
  <Application>Microsoft Office PowerPoint</Application>
  <PresentationFormat>On-screen Show (4:3)</PresentationFormat>
  <Paragraphs>70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Methods of Constitutional Change: High Court decisions</vt:lpstr>
      <vt:lpstr>About the High Court</vt:lpstr>
      <vt:lpstr>Authority of the High Court</vt:lpstr>
      <vt:lpstr>Landmark Cases on the Federal Balance</vt:lpstr>
      <vt:lpstr>Landmark Cases on the Federal Balance</vt:lpstr>
      <vt:lpstr>Implied Rights</vt:lpstr>
      <vt:lpstr>Phases of the High Court</vt:lpstr>
      <vt:lpstr>Phases of the High Court</vt:lpstr>
      <vt:lpstr>Phases of the High Court</vt:lpstr>
      <vt:lpstr>Phases of the High Court</vt:lpstr>
      <vt:lpstr>Phases of the High Court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Methods of Constitutional Change: High Court decisions</dc:title>
  <dc:creator>Julia Pedula</dc:creator>
  <cp:lastModifiedBy>Julia Pedula</cp:lastModifiedBy>
  <cp:revision>39</cp:revision>
  <dcterms:created xsi:type="dcterms:W3CDTF">2013-05-25T04:27:11Z</dcterms:created>
  <dcterms:modified xsi:type="dcterms:W3CDTF">2013-05-26T11:53:01Z</dcterms:modified>
</cp:coreProperties>
</file>